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7" r:id="rId5"/>
    <p:sldId id="260" r:id="rId6"/>
    <p:sldId id="266" r:id="rId7"/>
    <p:sldId id="263" r:id="rId8"/>
    <p:sldId id="261" r:id="rId9"/>
    <p:sldId id="271" r:id="rId10"/>
    <p:sldId id="270" r:id="rId11"/>
    <p:sldId id="272" r:id="rId12"/>
    <p:sldId id="269" r:id="rId13"/>
    <p:sldId id="262" r:id="rId14"/>
    <p:sldId id="274" r:id="rId15"/>
    <p:sldId id="275" r:id="rId16"/>
    <p:sldId id="276" r:id="rId17"/>
    <p:sldId id="280" r:id="rId18"/>
    <p:sldId id="277" r:id="rId19"/>
    <p:sldId id="278" r:id="rId20"/>
    <p:sldId id="281" r:id="rId21"/>
    <p:sldId id="282" r:id="rId22"/>
    <p:sldId id="283" r:id="rId23"/>
    <p:sldId id="284" r:id="rId24"/>
    <p:sldId id="285" r:id="rId25"/>
    <p:sldId id="286" r:id="rId26"/>
    <p:sldId id="258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90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Water Supply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Type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41-4567-89CE-D7003B631CE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41-4567-89CE-D7003B631CED}"/>
              </c:ext>
            </c:extLst>
          </c:dPt>
          <c:cat>
            <c:strRef>
              <c:f>Sheet1!$A$2:$A$3</c:f>
              <c:strCache>
                <c:ptCount val="2"/>
                <c:pt idx="0">
                  <c:v>Institution</c:v>
                </c:pt>
                <c:pt idx="1">
                  <c:v>Community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8B-40C9-B493-E73DEEE23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89E1-2C7F-443B-A7B6-CF12FD491A5A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A3436-9603-4C3E-97BD-990535BF3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17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89E1-2C7F-443B-A7B6-CF12FD491A5A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A3436-9603-4C3E-97BD-990535BF3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604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89E1-2C7F-443B-A7B6-CF12FD491A5A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A3436-9603-4C3E-97BD-990535BF3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888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89E1-2C7F-443B-A7B6-CF12FD491A5A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A3436-9603-4C3E-97BD-990535BF3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62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89E1-2C7F-443B-A7B6-CF12FD491A5A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A3436-9603-4C3E-97BD-990535BF3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10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89E1-2C7F-443B-A7B6-CF12FD491A5A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A3436-9603-4C3E-97BD-990535BF3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4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89E1-2C7F-443B-A7B6-CF12FD491A5A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A3436-9603-4C3E-97BD-990535BF3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76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89E1-2C7F-443B-A7B6-CF12FD491A5A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A3436-9603-4C3E-97BD-990535BF3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01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89E1-2C7F-443B-A7B6-CF12FD491A5A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A3436-9603-4C3E-97BD-990535BF3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265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89E1-2C7F-443B-A7B6-CF12FD491A5A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A3436-9603-4C3E-97BD-990535BF3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131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D89E1-2C7F-443B-A7B6-CF12FD491A5A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A3436-9603-4C3E-97BD-990535BF3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341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D89E1-2C7F-443B-A7B6-CF12FD491A5A}" type="datetimeFigureOut">
              <a:rPr lang="en-US" smtClean="0"/>
              <a:t>7/20/2016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A3436-9603-4C3E-97BD-990535BF3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13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pg.info/41-aiira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5" Type="http://schemas.openxmlformats.org/officeDocument/2006/relationships/chart" Target="../charts/chart1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22950" y="4001549"/>
            <a:ext cx="4666267" cy="855677"/>
          </a:xfrm>
        </p:spPr>
        <p:txBody>
          <a:bodyPr/>
          <a:lstStyle/>
          <a:p>
            <a:pPr algn="l"/>
            <a:r>
              <a:rPr lang="en-US" b="1" baseline="30000" dirty="0">
                <a:solidFill>
                  <a:schemeClr val="accent1">
                    <a:lumMod val="50000"/>
                  </a:schemeClr>
                </a:solidFill>
              </a:rPr>
              <a:t>Findings and Learning from Australia - Indonesia Infrastructure Research Awards (AIIRA) </a:t>
            </a:r>
          </a:p>
          <a:p>
            <a:pPr algn="l"/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09" y="381064"/>
            <a:ext cx="1359017" cy="4691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61" y="5954644"/>
            <a:ext cx="1615168" cy="60925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09" y="1492916"/>
            <a:ext cx="2911422" cy="41242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457" y="1492916"/>
            <a:ext cx="4557252" cy="232288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701" y="238012"/>
            <a:ext cx="1475882" cy="76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307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6443" y="140957"/>
            <a:ext cx="70357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dirty="0"/>
              <a:t>Methodology 3: Case Study</a:t>
            </a:r>
          </a:p>
        </p:txBody>
      </p:sp>
      <p:pic>
        <p:nvPicPr>
          <p:cNvPr id="6" name="Picture 5" descr="D:\Downloads\End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5" y="971953"/>
            <a:ext cx="8890367" cy="5680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9804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6443" y="140957"/>
            <a:ext cx="703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dirty="0"/>
              <a:t>Methodology 4: Case Study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146" y="971954"/>
            <a:ext cx="8322365" cy="587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477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19226" y="2580562"/>
            <a:ext cx="761279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600" dirty="0"/>
              <a:t>Analytical Framework</a:t>
            </a:r>
          </a:p>
          <a:p>
            <a:pPr algn="ctr"/>
            <a:r>
              <a:rPr lang="en-GB" sz="6600" dirty="0"/>
              <a:t>&amp; Findings</a:t>
            </a:r>
          </a:p>
        </p:txBody>
      </p:sp>
    </p:spTree>
    <p:extLst>
      <p:ext uri="{BB962C8B-B14F-4D97-AF65-F5344CB8AC3E}">
        <p14:creationId xmlns:p14="http://schemas.microsoft.com/office/powerpoint/2010/main" val="1499049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919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61322" y="238541"/>
            <a:ext cx="55992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/>
              <a:t>Recommendations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67410" y="1457739"/>
            <a:ext cx="775351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/>
              <a:t>In regions where </a:t>
            </a:r>
            <a:r>
              <a:rPr lang="en-GB" dirty="0" err="1"/>
              <a:t>Adat</a:t>
            </a:r>
            <a:r>
              <a:rPr lang="en-GB" dirty="0"/>
              <a:t> is prevalent, CB-</a:t>
            </a:r>
            <a:r>
              <a:rPr lang="en-GB" dirty="0" err="1"/>
              <a:t>Watsan</a:t>
            </a:r>
            <a:r>
              <a:rPr lang="en-GB" dirty="0"/>
              <a:t> initiatives should be integrated with </a:t>
            </a:r>
            <a:r>
              <a:rPr lang="en-GB" dirty="0" err="1"/>
              <a:t>Adat</a:t>
            </a:r>
            <a:r>
              <a:rPr lang="en-GB" dirty="0"/>
              <a:t>, both in pre and post construction stages</a:t>
            </a:r>
          </a:p>
          <a:p>
            <a:pPr marL="342900" indent="-342900">
              <a:buAutoNum type="arabicPeriod"/>
            </a:pPr>
            <a:r>
              <a:rPr lang="en-GB" dirty="0"/>
              <a:t>Limited professionalization is the way forward</a:t>
            </a:r>
          </a:p>
          <a:p>
            <a:pPr marL="342900" indent="-342900">
              <a:buAutoNum type="arabicPeriod" startAt="3"/>
            </a:pPr>
            <a:r>
              <a:rPr lang="en-GB" dirty="0"/>
              <a:t>CB-</a:t>
            </a:r>
            <a:r>
              <a:rPr lang="en-GB" dirty="0" err="1"/>
              <a:t>Watsan</a:t>
            </a:r>
            <a:r>
              <a:rPr lang="en-GB" dirty="0"/>
              <a:t> should be recognized as a distinctive actor and model of provision</a:t>
            </a:r>
          </a:p>
          <a:p>
            <a:pPr marL="342900" indent="-342900">
              <a:buAutoNum type="arabicPeriod" startAt="3"/>
            </a:pPr>
            <a:r>
              <a:rPr lang="en-GB" dirty="0"/>
              <a:t>National Legislations must regulate CB-</a:t>
            </a:r>
            <a:r>
              <a:rPr lang="en-GB" dirty="0" err="1"/>
              <a:t>Watsan</a:t>
            </a:r>
            <a:r>
              <a:rPr lang="en-GB" dirty="0"/>
              <a:t> in  alongside the “institutional” system, with equal detail (service levels, quality, redress, 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  <a:p>
            <a:pPr marL="342900" indent="-342900">
              <a:buAutoNum type="arabicPeriod" startAt="3"/>
            </a:pPr>
            <a:r>
              <a:rPr lang="en-GB" dirty="0"/>
              <a:t>Regulatory framework must clarify the roles and responsibilities of local agencies in post construction stage</a:t>
            </a:r>
          </a:p>
          <a:p>
            <a:pPr marL="342900" indent="-342900">
              <a:buAutoNum type="arabicPeriod" startAt="3"/>
            </a:pPr>
            <a:r>
              <a:rPr lang="en-US" dirty="0"/>
              <a:t>CB </a:t>
            </a:r>
            <a:r>
              <a:rPr lang="en-US" dirty="0" err="1"/>
              <a:t>Watsan</a:t>
            </a:r>
            <a:r>
              <a:rPr lang="en-US" dirty="0"/>
              <a:t> and non-CB </a:t>
            </a:r>
            <a:r>
              <a:rPr lang="en-US" dirty="0" err="1"/>
              <a:t>Watsan</a:t>
            </a:r>
            <a:r>
              <a:rPr lang="en-US" dirty="0"/>
              <a:t> Planning Framework must be integrated </a:t>
            </a:r>
          </a:p>
          <a:p>
            <a:pPr marL="342900" indent="-342900">
              <a:buAutoNum type="arabicPeriod" startAt="3"/>
            </a:pPr>
            <a:r>
              <a:rPr lang="en-GB" dirty="0"/>
              <a:t>Legal forms of CBO should be compatible with the “CB-</a:t>
            </a:r>
            <a:r>
              <a:rPr lang="en-GB" dirty="0" err="1"/>
              <a:t>Watsan</a:t>
            </a:r>
            <a:r>
              <a:rPr lang="en-GB" dirty="0"/>
              <a:t>” concept</a:t>
            </a:r>
          </a:p>
          <a:p>
            <a:pPr marL="342900" indent="-342900">
              <a:buAutoNum type="arabicPeriod" startAt="3"/>
            </a:pPr>
            <a:r>
              <a:rPr lang="en-GB" dirty="0"/>
              <a:t>Most CB </a:t>
            </a:r>
            <a:r>
              <a:rPr lang="en-GB" dirty="0" err="1"/>
              <a:t>Watsan</a:t>
            </a:r>
            <a:r>
              <a:rPr lang="en-GB" dirty="0"/>
              <a:t> (immovable property) assets are ownerless. Assets must be owned, either by CBO or by Village</a:t>
            </a:r>
          </a:p>
          <a:p>
            <a:pPr marL="342900" indent="-342900">
              <a:buFontTx/>
              <a:buAutoNum type="arabicPeriod" startAt="3"/>
            </a:pPr>
            <a:r>
              <a:rPr lang="en-US" dirty="0"/>
              <a:t>Assets Infrastructure should be protected by a combination of Regional By Law, Village Regulation and (where applicable) </a:t>
            </a:r>
            <a:r>
              <a:rPr lang="en-US" dirty="0" err="1"/>
              <a:t>Adat</a:t>
            </a:r>
            <a:endParaRPr lang="en-GB" dirty="0"/>
          </a:p>
          <a:p>
            <a:pPr marL="342900" indent="-342900">
              <a:buAutoNum type="arabicPeriod" startAt="3"/>
            </a:pPr>
            <a:r>
              <a:rPr lang="en-GB" dirty="0"/>
              <a:t>There should be a specific type of CB-</a:t>
            </a:r>
            <a:r>
              <a:rPr lang="en-GB" dirty="0" err="1"/>
              <a:t>Watsan</a:t>
            </a:r>
            <a:r>
              <a:rPr lang="en-GB" dirty="0"/>
              <a:t> water abstraction licence</a:t>
            </a:r>
          </a:p>
          <a:p>
            <a:pPr marL="342900" indent="-342900">
              <a:buFontTx/>
              <a:buAutoNum type="arabicPeriod" startAt="3"/>
            </a:pPr>
            <a:r>
              <a:rPr lang="en-US" dirty="0"/>
              <a:t>CBO should be granted access to all planning instruments</a:t>
            </a:r>
            <a:endParaRPr lang="en-GB" dirty="0"/>
          </a:p>
          <a:p>
            <a:endParaRPr lang="en-GB" dirty="0"/>
          </a:p>
          <a:p>
            <a:pPr marL="342900" indent="-342900">
              <a:buAutoNum type="arabicPeriod" startAt="3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4731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19074" y="2782959"/>
            <a:ext cx="34339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dirty="0"/>
              <a:t>Field Study </a:t>
            </a:r>
          </a:p>
        </p:txBody>
      </p:sp>
    </p:spTree>
    <p:extLst>
      <p:ext uri="{BB962C8B-B14F-4D97-AF65-F5344CB8AC3E}">
        <p14:creationId xmlns:p14="http://schemas.microsoft.com/office/powerpoint/2010/main" val="26372235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9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66637" y="6248400"/>
            <a:ext cx="24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Village road in </a:t>
            </a:r>
            <a:r>
              <a:rPr lang="en-GB" dirty="0" err="1"/>
              <a:t>Maukaro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74871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1589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06838" y="843677"/>
            <a:ext cx="268778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Gravity fed system in </a:t>
            </a:r>
            <a:r>
              <a:rPr lang="en-GB" dirty="0" err="1"/>
              <a:t>Maukaro</a:t>
            </a:r>
            <a:r>
              <a:rPr lang="en-GB" dirty="0"/>
              <a:t>, constructed by the Pro Air Project. </a:t>
            </a:r>
          </a:p>
          <a:p>
            <a:r>
              <a:rPr lang="en-GB" dirty="0"/>
              <a:t>Gravity fed system was considered the most appropriate, as electricity is intermittent (lighting starts only from 18.00-06.00)</a:t>
            </a:r>
          </a:p>
          <a:p>
            <a:endParaRPr lang="en-GB" dirty="0"/>
          </a:p>
          <a:p>
            <a:r>
              <a:rPr lang="en-GB" dirty="0"/>
              <a:t>The system use steel pipes with 50 years timeline. However, only 1 system -----(</a:t>
            </a:r>
            <a:r>
              <a:rPr lang="en-GB" dirty="0" err="1"/>
              <a:t>Koja</a:t>
            </a:r>
            <a:r>
              <a:rPr lang="en-GB" dirty="0"/>
              <a:t> </a:t>
            </a:r>
            <a:r>
              <a:rPr lang="en-GB" dirty="0" err="1"/>
              <a:t>Aje</a:t>
            </a:r>
            <a:r>
              <a:rPr lang="en-GB" dirty="0"/>
              <a:t>) out of 4 – is still functioning. The other systems cease operation after 1-2 years after construction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7695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09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6612" y="6289964"/>
            <a:ext cx="7050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 Office of BPSAB </a:t>
            </a:r>
            <a:r>
              <a:rPr lang="en-GB" dirty="0" err="1"/>
              <a:t>Koja</a:t>
            </a:r>
            <a:r>
              <a:rPr lang="en-GB" dirty="0"/>
              <a:t> </a:t>
            </a:r>
            <a:r>
              <a:rPr lang="en-GB" dirty="0" err="1"/>
              <a:t>Aje</a:t>
            </a:r>
            <a:r>
              <a:rPr lang="en-GB" dirty="0"/>
              <a:t>. </a:t>
            </a:r>
            <a:r>
              <a:rPr lang="en-GB" dirty="0" err="1"/>
              <a:t>Agus</a:t>
            </a:r>
            <a:r>
              <a:rPr lang="en-GB" dirty="0"/>
              <a:t> </a:t>
            </a:r>
            <a:r>
              <a:rPr lang="en-GB" dirty="0" err="1"/>
              <a:t>Meo</a:t>
            </a:r>
            <a:r>
              <a:rPr lang="en-GB" dirty="0"/>
              <a:t>, the Chairman, sits on the far left</a:t>
            </a:r>
          </a:p>
        </p:txBody>
      </p:sp>
    </p:spTree>
    <p:extLst>
      <p:ext uri="{BB962C8B-B14F-4D97-AF65-F5344CB8AC3E}">
        <p14:creationId xmlns:p14="http://schemas.microsoft.com/office/powerpoint/2010/main" val="371024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457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50874" y="1440873"/>
            <a:ext cx="36437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public standpipe at BPSAB </a:t>
            </a:r>
            <a:r>
              <a:rPr lang="en-GB" dirty="0" err="1"/>
              <a:t>Koja</a:t>
            </a:r>
            <a:r>
              <a:rPr lang="en-GB" dirty="0"/>
              <a:t> </a:t>
            </a:r>
            <a:r>
              <a:rPr lang="en-GB" dirty="0" err="1"/>
              <a:t>Aje</a:t>
            </a:r>
            <a:r>
              <a:rPr lang="en-GB" dirty="0"/>
              <a:t> (</a:t>
            </a:r>
            <a:r>
              <a:rPr lang="en-GB" dirty="0" err="1"/>
              <a:t>Maukaro</a:t>
            </a:r>
            <a:r>
              <a:rPr lang="en-GB" dirty="0"/>
              <a:t>). The standpipe can serve 4-5 houses with stable pressure. </a:t>
            </a:r>
            <a:r>
              <a:rPr lang="en-GB" dirty="0" err="1"/>
              <a:t>Mosalaki</a:t>
            </a:r>
            <a:r>
              <a:rPr lang="en-GB" dirty="0"/>
              <a:t> (the </a:t>
            </a:r>
            <a:r>
              <a:rPr lang="en-GB" dirty="0" err="1"/>
              <a:t>Adat</a:t>
            </a:r>
            <a:r>
              <a:rPr lang="en-GB" dirty="0"/>
              <a:t> Chiefs) – as a compromise – are given their own standpipe. </a:t>
            </a:r>
          </a:p>
          <a:p>
            <a:endParaRPr lang="en-GB" dirty="0"/>
          </a:p>
          <a:p>
            <a:r>
              <a:rPr lang="en-GB" dirty="0"/>
              <a:t>New connection: connection costs could be prohibitive (due to the cost of piping). Limited pressure may not be able to withstand population growth.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758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28" y="2617365"/>
            <a:ext cx="8003622" cy="35595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The Role of Regulatory Frameworks in Ensuring The Sustainability of Community-Based Water And Sanitation</a:t>
            </a:r>
          </a:p>
          <a:p>
            <a:pPr marL="0" indent="0">
              <a:buNone/>
            </a:pPr>
            <a:endParaRPr lang="en-US" sz="4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86" y="413594"/>
            <a:ext cx="1130013" cy="3901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86" y="1127640"/>
            <a:ext cx="2041104" cy="10403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727" y="238012"/>
            <a:ext cx="1295855" cy="66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0343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09367" cy="6165273"/>
          </a:xfrm>
        </p:spPr>
      </p:pic>
      <p:sp>
        <p:nvSpPr>
          <p:cNvPr id="6" name="TextBox 5"/>
          <p:cNvSpPr txBox="1"/>
          <p:nvPr/>
        </p:nvSpPr>
        <p:spPr>
          <a:xfrm>
            <a:off x="183574" y="6334780"/>
            <a:ext cx="8742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The forest is protected by </a:t>
            </a:r>
            <a:r>
              <a:rPr lang="en-GB" sz="1400" dirty="0" err="1"/>
              <a:t>Adat</a:t>
            </a:r>
            <a:r>
              <a:rPr lang="en-GB" sz="1400" dirty="0"/>
              <a:t>. Illegal tree cutting will be fined with 1 jar (equals to 40 bottles) of </a:t>
            </a:r>
            <a:r>
              <a:rPr lang="en-GB" sz="1400" dirty="0" err="1"/>
              <a:t>Mokke</a:t>
            </a:r>
            <a:r>
              <a:rPr lang="en-GB" sz="1400" dirty="0"/>
              <a:t> (traditional liquor), 1 sack of rice and 1 big swine</a:t>
            </a:r>
          </a:p>
        </p:txBody>
      </p:sp>
    </p:spTree>
    <p:extLst>
      <p:ext uri="{BB962C8B-B14F-4D97-AF65-F5344CB8AC3E}">
        <p14:creationId xmlns:p14="http://schemas.microsoft.com/office/powerpoint/2010/main" val="23529470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22483" cy="50707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3236" y="5527964"/>
            <a:ext cx="8915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Panggeng</a:t>
            </a:r>
            <a:r>
              <a:rPr lang="en-GB" dirty="0"/>
              <a:t> </a:t>
            </a:r>
            <a:r>
              <a:rPr lang="en-GB" dirty="0" err="1"/>
              <a:t>Siswadi</a:t>
            </a:r>
            <a:r>
              <a:rPr lang="en-GB" dirty="0"/>
              <a:t>, Chairman of HIPPAMS </a:t>
            </a:r>
            <a:r>
              <a:rPr lang="en-GB" dirty="0" err="1"/>
              <a:t>Tirto</a:t>
            </a:r>
            <a:r>
              <a:rPr lang="en-GB" dirty="0"/>
              <a:t> </a:t>
            </a:r>
            <a:r>
              <a:rPr lang="en-GB" dirty="0" err="1"/>
              <a:t>Agung</a:t>
            </a:r>
            <a:r>
              <a:rPr lang="en-GB" dirty="0"/>
              <a:t>, </a:t>
            </a:r>
            <a:r>
              <a:rPr lang="en-GB" dirty="0" err="1"/>
              <a:t>Lamongan</a:t>
            </a:r>
            <a:r>
              <a:rPr lang="en-GB" dirty="0"/>
              <a:t> hand over closet to villagers</a:t>
            </a:r>
          </a:p>
        </p:txBody>
      </p:sp>
    </p:spTree>
    <p:extLst>
      <p:ext uri="{BB962C8B-B14F-4D97-AF65-F5344CB8AC3E}">
        <p14:creationId xmlns:p14="http://schemas.microsoft.com/office/powerpoint/2010/main" val="32696284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08073" y="2092036"/>
            <a:ext cx="299258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Network expansion has been successful in </a:t>
            </a:r>
            <a:r>
              <a:rPr lang="en-GB" dirty="0" err="1"/>
              <a:t>Tlanak</a:t>
            </a:r>
            <a:r>
              <a:rPr lang="en-GB" dirty="0"/>
              <a:t>, </a:t>
            </a:r>
            <a:r>
              <a:rPr lang="en-GB" dirty="0" err="1"/>
              <a:t>Lamongan</a:t>
            </a:r>
            <a:r>
              <a:rPr lang="en-GB" dirty="0"/>
              <a:t>. Initially only 125 </a:t>
            </a:r>
            <a:r>
              <a:rPr lang="en-GB" b="1" dirty="0"/>
              <a:t>household connection </a:t>
            </a:r>
            <a:r>
              <a:rPr lang="en-GB" dirty="0"/>
              <a:t>(thus, not standpipes as in </a:t>
            </a:r>
            <a:r>
              <a:rPr lang="en-GB" dirty="0" err="1"/>
              <a:t>Maukaro</a:t>
            </a:r>
            <a:r>
              <a:rPr lang="en-GB" dirty="0"/>
              <a:t>), now – through several consecutive programs-- there are 1200 HC.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96038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1282"/>
            <a:ext cx="3782291" cy="28367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82292" cy="402128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291" y="1155"/>
            <a:ext cx="3015095" cy="402012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291" y="4021282"/>
            <a:ext cx="3015095" cy="283671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176655" y="2266956"/>
            <a:ext cx="1593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Asset base is developing rapidly, but still no security in terms of land tenure</a:t>
            </a:r>
          </a:p>
        </p:txBody>
      </p:sp>
    </p:spTree>
    <p:extLst>
      <p:ext uri="{BB962C8B-B14F-4D97-AF65-F5344CB8AC3E}">
        <p14:creationId xmlns:p14="http://schemas.microsoft.com/office/powerpoint/2010/main" val="1615310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454" y="0"/>
            <a:ext cx="1779443" cy="237259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63454" cy="23725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897" y="0"/>
            <a:ext cx="1779444" cy="23725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2591"/>
            <a:ext cx="5980545" cy="44854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34546" y="4946074"/>
            <a:ext cx="25492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HIPPAMS </a:t>
            </a:r>
            <a:r>
              <a:rPr lang="en-GB" dirty="0" err="1"/>
              <a:t>Tirto</a:t>
            </a:r>
            <a:r>
              <a:rPr lang="en-GB" dirty="0"/>
              <a:t> </a:t>
            </a:r>
            <a:r>
              <a:rPr lang="en-GB" dirty="0" err="1"/>
              <a:t>Agung</a:t>
            </a:r>
            <a:r>
              <a:rPr lang="en-GB" dirty="0"/>
              <a:t> used computerized accounting software for billing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27273" y="243013"/>
            <a:ext cx="19950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Vicinity to supplies (major cities), know-how (resource person) and reliable/affordable energy supply affects Operation and Maintenance. These resources are not available in </a:t>
            </a:r>
            <a:r>
              <a:rPr lang="en-GB" dirty="0" err="1"/>
              <a:t>Maukaro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68055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772749"/>
              </p:ext>
            </p:extLst>
          </p:nvPr>
        </p:nvGraphicFramePr>
        <p:xfrm>
          <a:off x="0" y="593517"/>
          <a:ext cx="9144000" cy="321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1245">
                  <a:extLst>
                    <a:ext uri="{9D8B030D-6E8A-4147-A177-3AD203B41FA5}">
                      <a16:colId xmlns:a16="http://schemas.microsoft.com/office/drawing/2014/main" val="904085898"/>
                    </a:ext>
                  </a:extLst>
                </a:gridCol>
                <a:gridCol w="6632755">
                  <a:extLst>
                    <a:ext uri="{9D8B030D-6E8A-4147-A177-3AD203B41FA5}">
                      <a16:colId xmlns:a16="http://schemas.microsoft.com/office/drawing/2014/main" val="2430314788"/>
                    </a:ext>
                  </a:extLst>
                </a:gridCol>
              </a:tblGrid>
              <a:tr h="453518">
                <a:tc>
                  <a:txBody>
                    <a:bodyPr/>
                    <a:lstStyle/>
                    <a:p>
                      <a:r>
                        <a:rPr lang="en-GB" dirty="0"/>
                        <a:t>Factors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Similarities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76180"/>
                  </a:ext>
                </a:extLst>
              </a:tr>
              <a:tr h="609591">
                <a:tc>
                  <a:txBody>
                    <a:bodyPr/>
                    <a:lstStyle/>
                    <a:p>
                      <a:r>
                        <a:rPr lang="en-GB" sz="1600" dirty="0"/>
                        <a:t>Dominant Figure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Successful</a:t>
                      </a:r>
                      <a:r>
                        <a:rPr lang="en-GB" sz="1600" baseline="0" dirty="0"/>
                        <a:t> CBOs relies on one dominant figure. Thus, regeneration is difficult.  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05927"/>
                  </a:ext>
                </a:extLst>
              </a:tr>
              <a:tr h="631007">
                <a:tc>
                  <a:txBody>
                    <a:bodyPr/>
                    <a:lstStyle/>
                    <a:p>
                      <a:r>
                        <a:rPr lang="en-GB" sz="1600" dirty="0"/>
                        <a:t>Motivation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Money</a:t>
                      </a:r>
                      <a:r>
                        <a:rPr lang="en-GB" sz="1600" baseline="0" dirty="0"/>
                        <a:t> is not the motivation. Recognition and appreciation appears to be the primary motive.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212531"/>
                  </a:ext>
                </a:extLst>
              </a:tr>
              <a:tr h="453518">
                <a:tc>
                  <a:txBody>
                    <a:bodyPr/>
                    <a:lstStyle/>
                    <a:p>
                      <a:r>
                        <a:rPr lang="en-GB" sz="1600" dirty="0"/>
                        <a:t>Technical 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The</a:t>
                      </a:r>
                      <a:r>
                        <a:rPr lang="en-GB" sz="1600" baseline="0" dirty="0"/>
                        <a:t> role of technical person is vital, but often underappreciated. 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297664"/>
                  </a:ext>
                </a:extLst>
              </a:tr>
              <a:tr h="609591">
                <a:tc>
                  <a:txBody>
                    <a:bodyPr/>
                    <a:lstStyle/>
                    <a:p>
                      <a:r>
                        <a:rPr lang="en-GB" sz="1600" dirty="0"/>
                        <a:t>Role of women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We have yet to meet a women as CBO Chairman. Women are usually positioned as secretary or treasurer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797544"/>
                  </a:ext>
                </a:extLst>
              </a:tr>
              <a:tr h="453518">
                <a:tc>
                  <a:txBody>
                    <a:bodyPr/>
                    <a:lstStyle/>
                    <a:p>
                      <a:r>
                        <a:rPr lang="en-GB" sz="1600" dirty="0"/>
                        <a:t>Elite 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When successful, CBO officials</a:t>
                      </a:r>
                      <a:r>
                        <a:rPr lang="en-GB" sz="1600" baseline="0" dirty="0"/>
                        <a:t> becomes the new village elite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3989079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442435"/>
              </p:ext>
            </p:extLst>
          </p:nvPr>
        </p:nvGraphicFramePr>
        <p:xfrm>
          <a:off x="0" y="3643744"/>
          <a:ext cx="9144000" cy="3214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1925">
                  <a:extLst>
                    <a:ext uri="{9D8B030D-6E8A-4147-A177-3AD203B41FA5}">
                      <a16:colId xmlns:a16="http://schemas.microsoft.com/office/drawing/2014/main" val="904085898"/>
                    </a:ext>
                  </a:extLst>
                </a:gridCol>
                <a:gridCol w="6622075">
                  <a:extLst>
                    <a:ext uri="{9D8B030D-6E8A-4147-A177-3AD203B41FA5}">
                      <a16:colId xmlns:a16="http://schemas.microsoft.com/office/drawing/2014/main" val="2430314788"/>
                    </a:ext>
                  </a:extLst>
                </a:gridCol>
              </a:tblGrid>
              <a:tr h="390352">
                <a:tc>
                  <a:txBody>
                    <a:bodyPr/>
                    <a:lstStyle/>
                    <a:p>
                      <a:r>
                        <a:rPr lang="en-GB" sz="1600" dirty="0"/>
                        <a:t>Factors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Differences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76180"/>
                  </a:ext>
                </a:extLst>
              </a:tr>
              <a:tr h="866259">
                <a:tc>
                  <a:txBody>
                    <a:bodyPr/>
                    <a:lstStyle/>
                    <a:p>
                      <a:r>
                        <a:rPr lang="en-GB" sz="1600" dirty="0"/>
                        <a:t>Access to 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It</a:t>
                      </a:r>
                      <a:r>
                        <a:rPr lang="en-GB" sz="1600" baseline="0" dirty="0"/>
                        <a:t> takes 6 hours from </a:t>
                      </a:r>
                      <a:r>
                        <a:rPr lang="en-GB" sz="1600" baseline="0" dirty="0" err="1"/>
                        <a:t>Maukaro</a:t>
                      </a:r>
                      <a:r>
                        <a:rPr lang="en-GB" sz="1600" baseline="0" dirty="0"/>
                        <a:t> to </a:t>
                      </a:r>
                      <a:r>
                        <a:rPr lang="en-GB" sz="1600" baseline="0" dirty="0" err="1"/>
                        <a:t>Ende</a:t>
                      </a:r>
                      <a:r>
                        <a:rPr lang="en-GB" sz="1600" baseline="0" dirty="0"/>
                        <a:t> but takes only 2 hours from </a:t>
                      </a:r>
                      <a:r>
                        <a:rPr lang="en-GB" sz="1600" baseline="0" dirty="0" err="1"/>
                        <a:t>Lamongan</a:t>
                      </a:r>
                      <a:r>
                        <a:rPr lang="en-GB" sz="1600" baseline="0" dirty="0"/>
                        <a:t> to Surabaya. There is more access to know-how and skilled resources in </a:t>
                      </a:r>
                      <a:r>
                        <a:rPr lang="en-GB" sz="1600" baseline="0" dirty="0" err="1"/>
                        <a:t>Lamongan</a:t>
                      </a:r>
                      <a:r>
                        <a:rPr lang="en-GB" sz="1600" baseline="0" dirty="0"/>
                        <a:t>.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05927"/>
                  </a:ext>
                </a:extLst>
              </a:tr>
              <a:tr h="10913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Role of </a:t>
                      </a:r>
                      <a:r>
                        <a:rPr lang="en-GB" sz="1600" dirty="0" err="1"/>
                        <a:t>Adat</a:t>
                      </a:r>
                      <a:endParaRPr lang="en-GB" sz="1600" dirty="0"/>
                    </a:p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err="1"/>
                        <a:t>Adat</a:t>
                      </a:r>
                      <a:r>
                        <a:rPr lang="en-GB" sz="1600" baseline="0" dirty="0"/>
                        <a:t> elites are dominant political force in NTT (aside from local bureaucracy, religious leaders and CBOs). Each of these forces are in some form of tensions. In Eastern Java the </a:t>
                      </a:r>
                      <a:r>
                        <a:rPr lang="en-GB" sz="1600" baseline="0" dirty="0" err="1"/>
                        <a:t>Adat</a:t>
                      </a:r>
                      <a:r>
                        <a:rPr lang="en-GB" sz="1600" baseline="0" dirty="0"/>
                        <a:t> is intermingled with bureaucracy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212531"/>
                  </a:ext>
                </a:extLst>
              </a:tr>
              <a:tr h="8662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Local politics</a:t>
                      </a:r>
                    </a:p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The importance to be independent from local politics is</a:t>
                      </a:r>
                      <a:r>
                        <a:rPr lang="en-GB" sz="1600" baseline="0" dirty="0"/>
                        <a:t> stressed in Eastern Java (and intervention from local politics has disrupted services) but less so in Eastern Nusa Tenggara</a:t>
                      </a: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29766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794188" y="0"/>
            <a:ext cx="5555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Some Reflections on the Two Case Studies</a:t>
            </a:r>
          </a:p>
        </p:txBody>
      </p:sp>
    </p:spTree>
    <p:extLst>
      <p:ext uri="{BB962C8B-B14F-4D97-AF65-F5344CB8AC3E}">
        <p14:creationId xmlns:p14="http://schemas.microsoft.com/office/powerpoint/2010/main" val="4158510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882" y="1759527"/>
            <a:ext cx="7886700" cy="976300"/>
          </a:xfrm>
        </p:spPr>
        <p:txBody>
          <a:bodyPr/>
          <a:lstStyle/>
          <a:p>
            <a:pPr algn="ctr"/>
            <a:r>
              <a:rPr lang="en-US" dirty="0"/>
              <a:t>Thank You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86" y="413594"/>
            <a:ext cx="1130013" cy="3901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333" y="5541566"/>
            <a:ext cx="2041104" cy="10403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727" y="238012"/>
            <a:ext cx="1295855" cy="6680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62043" y="3492365"/>
            <a:ext cx="4100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Download full report and other materials:</a:t>
            </a:r>
          </a:p>
          <a:p>
            <a:pPr algn="ctr"/>
            <a:r>
              <a:rPr lang="en-GB" dirty="0">
                <a:hlinkClick r:id="rId6"/>
              </a:rPr>
              <a:t>https://crpg.info/41-aiira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6882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271570"/>
            <a:ext cx="4629150" cy="4589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Reviewers:</a:t>
            </a:r>
            <a:br>
              <a:rPr lang="en-US" sz="1600" dirty="0"/>
            </a:br>
            <a:endParaRPr lang="en-US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/>
              <a:t>Prof Geoffrey D Gooch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/>
              <a:t>Dr. Sarah Hendry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/>
              <a:t>Researchers:</a:t>
            </a:r>
            <a:br>
              <a:rPr lang="en-US" sz="1600" dirty="0"/>
            </a:b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/>
              <a:t>Dr. Mohamad Mova </a:t>
            </a:r>
            <a:r>
              <a:rPr lang="en-US" sz="1600" dirty="0" err="1"/>
              <a:t>AlÁfghani</a:t>
            </a:r>
            <a:r>
              <a:rPr lang="en-US" sz="1600" dirty="0"/>
              <a:t> (Principal Investigator)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err="1"/>
              <a:t>Dyah</a:t>
            </a:r>
            <a:r>
              <a:rPr lang="en-US" sz="1600" dirty="0"/>
              <a:t> </a:t>
            </a:r>
            <a:r>
              <a:rPr lang="en-US" sz="1600" dirty="0" err="1"/>
              <a:t>Paramita</a:t>
            </a: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err="1"/>
              <a:t>Jibriel</a:t>
            </a:r>
            <a:r>
              <a:rPr lang="en-US" sz="1600" dirty="0"/>
              <a:t> </a:t>
            </a:r>
            <a:r>
              <a:rPr lang="en-US" sz="1600" dirty="0" err="1"/>
              <a:t>Avessina</a:t>
            </a: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err="1"/>
              <a:t>Feril</a:t>
            </a:r>
            <a:r>
              <a:rPr lang="en-US" sz="1600" dirty="0"/>
              <a:t> </a:t>
            </a:r>
            <a:r>
              <a:rPr lang="en-US" sz="1600" dirty="0" err="1"/>
              <a:t>Hariati</a:t>
            </a: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err="1"/>
              <a:t>Aftaf</a:t>
            </a:r>
            <a:r>
              <a:rPr lang="en-US" sz="1600" dirty="0"/>
              <a:t> </a:t>
            </a:r>
            <a:r>
              <a:rPr lang="en-US" sz="1600" dirty="0" err="1"/>
              <a:t>Muhajir</a:t>
            </a: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err="1"/>
              <a:t>Bappenas</a:t>
            </a:r>
            <a:r>
              <a:rPr lang="en-US" sz="1600" dirty="0"/>
              <a:t> Contact: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err="1"/>
              <a:t>Eko</a:t>
            </a:r>
            <a:r>
              <a:rPr lang="en-US" sz="1600" dirty="0"/>
              <a:t> </a:t>
            </a:r>
            <a:r>
              <a:rPr lang="en-US" sz="1600" dirty="0" err="1"/>
              <a:t>Wiji</a:t>
            </a:r>
            <a:r>
              <a:rPr lang="en-US" sz="1600" dirty="0"/>
              <a:t> </a:t>
            </a:r>
            <a:r>
              <a:rPr lang="en-US" sz="1600" dirty="0" err="1"/>
              <a:t>Purwanto</a:t>
            </a: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err="1"/>
              <a:t>Jejaring</a:t>
            </a:r>
            <a:r>
              <a:rPr lang="en-US" sz="1600" dirty="0"/>
              <a:t> AMPL: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 err="1"/>
              <a:t>Dormaringan</a:t>
            </a:r>
            <a:r>
              <a:rPr lang="en-US" sz="1600" dirty="0"/>
              <a:t> </a:t>
            </a:r>
            <a:r>
              <a:rPr lang="en-US" sz="1600" dirty="0" err="1"/>
              <a:t>Saragih</a:t>
            </a:r>
            <a:endParaRPr lang="en-US" sz="1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093" y="2491958"/>
            <a:ext cx="2949178" cy="2295278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Center for Regulation, Policy and Governance (CRPG) </a:t>
            </a:r>
            <a:r>
              <a:rPr lang="en-US" dirty="0" err="1"/>
              <a:t>Universitas</a:t>
            </a:r>
            <a:r>
              <a:rPr lang="en-US" dirty="0"/>
              <a:t> Ibn </a:t>
            </a:r>
            <a:r>
              <a:rPr lang="en-US" dirty="0" err="1"/>
              <a:t>Khaldun</a:t>
            </a:r>
            <a:r>
              <a:rPr lang="en-US" dirty="0"/>
              <a:t> Bogor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UNESCO Centre for Water Law, Policy and Science, University of Dundee, 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National Planning Agency (</a:t>
            </a:r>
            <a:r>
              <a:rPr lang="en-US" dirty="0" err="1"/>
              <a:t>Bappenas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Jejaring</a:t>
            </a:r>
            <a:r>
              <a:rPr lang="en-US" dirty="0"/>
              <a:t> AMPL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86" y="413594"/>
            <a:ext cx="1130013" cy="3901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86" y="1127640"/>
            <a:ext cx="2041104" cy="10403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727" y="238012"/>
            <a:ext cx="1295855" cy="668097"/>
          </a:xfrm>
          <a:prstGeom prst="rect">
            <a:avLst/>
          </a:prstGeom>
        </p:spPr>
      </p:pic>
      <p:pic>
        <p:nvPicPr>
          <p:cNvPr id="7" name="Picture 2" descr="unescodunde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087" y="5779791"/>
            <a:ext cx="803820" cy="80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bappenas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99" y="5779791"/>
            <a:ext cx="928688" cy="92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3.bp.blogspot.com/_WvgqgkOTQHc/TS-_CYCgPqI/AAAAAAAAANg/tthjydMua5A/S360/uika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955" y="5757818"/>
            <a:ext cx="814243" cy="825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8607" y="5861051"/>
            <a:ext cx="1016936" cy="7225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0663" y="6108552"/>
            <a:ext cx="1905000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30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6852" y="2743201"/>
            <a:ext cx="527035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600" dirty="0" err="1"/>
              <a:t>Problematique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1331586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4842" y="172280"/>
            <a:ext cx="8570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2019 Target: 100-0-100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4842" y="20881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1026" name="Picture 2" descr="Drop, Faucet, Tap, Water, Waterdrop, Water Drop, Bla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958" y="1945327"/>
            <a:ext cx="778125" cy="102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oilet, Open, Bowl, Bathroom, Seat, Plumbing, Flu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314" y="4783536"/>
            <a:ext cx="751719" cy="99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3097845" y="1892332"/>
            <a:ext cx="13340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/>
              <a:t>= 100</a:t>
            </a:r>
          </a:p>
        </p:txBody>
      </p:sp>
      <p:pic>
        <p:nvPicPr>
          <p:cNvPr id="1032" name="Picture 8" descr="http://3.bp.blogspot.com/_M10zo_ZcksM/SqMOvQCAhrI/AAAAAAAAHZE/bx1Ja7Cc58w/s400/favel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66" y="3206263"/>
            <a:ext cx="2164421" cy="111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097844" y="5066928"/>
            <a:ext cx="13340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/>
              <a:t>= 100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097843" y="3428603"/>
            <a:ext cx="814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/>
              <a:t>= 0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635065" y="2246275"/>
            <a:ext cx="1655747" cy="7232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Chart 24"/>
          <p:cNvGraphicFramePr/>
          <p:nvPr>
            <p:extLst>
              <p:ext uri="{D42A27DB-BD31-4B8C-83A1-F6EECF244321}">
                <p14:modId xmlns:p14="http://schemas.microsoft.com/office/powerpoint/2010/main" val="3729706141"/>
              </p:ext>
            </p:extLst>
          </p:nvPr>
        </p:nvGraphicFramePr>
        <p:xfrm>
          <a:off x="6290812" y="1599422"/>
          <a:ext cx="1897242" cy="2724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5553230" y="4970701"/>
            <a:ext cx="33724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Community Based Water Supply are expected to contribute </a:t>
            </a:r>
            <a:r>
              <a:rPr lang="en-GB" sz="2800" b="1" dirty="0"/>
              <a:t>60% </a:t>
            </a:r>
            <a:r>
              <a:rPr lang="en-GB" dirty="0"/>
              <a:t>(FGD Result).  The expected contribution from community sanitation could be higher.</a:t>
            </a:r>
          </a:p>
        </p:txBody>
      </p:sp>
    </p:spTree>
    <p:extLst>
      <p:ext uri="{BB962C8B-B14F-4D97-AF65-F5344CB8AC3E}">
        <p14:creationId xmlns:p14="http://schemas.microsoft.com/office/powerpoint/2010/main" val="372206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5530" y="251793"/>
            <a:ext cx="8570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However…., there are some problems</a:t>
            </a:r>
          </a:p>
          <a:p>
            <a:pPr algn="ctr"/>
            <a:endParaRPr lang="en-GB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755374" y="1590261"/>
            <a:ext cx="800095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The delineation between “community” and “institution” in government policy papers are not clear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There is no clear definition on what is meant by “community”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Policy makers are not clear whether community based system is a “temporary” or long-term solution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National regulatory framework is “discriminatory” towards community based </a:t>
            </a:r>
            <a:r>
              <a:rPr lang="en-GB" dirty="0" err="1"/>
              <a:t>watsan</a:t>
            </a: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Community </a:t>
            </a:r>
            <a:r>
              <a:rPr lang="en-GB" dirty="0" err="1"/>
              <a:t>watsan’s</a:t>
            </a:r>
            <a:r>
              <a:rPr lang="en-GB" dirty="0"/>
              <a:t> assets are not legally secured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There are overlaps and potential conflict between community </a:t>
            </a:r>
            <a:r>
              <a:rPr lang="en-GB" dirty="0" err="1"/>
              <a:t>watsan</a:t>
            </a:r>
            <a:r>
              <a:rPr lang="en-GB" dirty="0"/>
              <a:t> service and PDAMs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Most community </a:t>
            </a:r>
            <a:r>
              <a:rPr lang="en-GB" dirty="0" err="1"/>
              <a:t>watsan’s</a:t>
            </a:r>
            <a:r>
              <a:rPr lang="en-GB" dirty="0"/>
              <a:t> initiative have no legally secured access to water source</a:t>
            </a:r>
          </a:p>
          <a:p>
            <a:endParaRPr lang="en-GB" dirty="0"/>
          </a:p>
          <a:p>
            <a:r>
              <a:rPr lang="en-GB" dirty="0"/>
              <a:t>Aside from the above, regions have started to enact and enforce regional by-laws Drinking Water and Environmental Health (</a:t>
            </a:r>
            <a:r>
              <a:rPr lang="en-GB" dirty="0" err="1"/>
              <a:t>Peraturan</a:t>
            </a:r>
            <a:r>
              <a:rPr lang="en-GB" dirty="0"/>
              <a:t> Daerah AMPL) – often with substandard legal drafting quality. 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6151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9357" y="940906"/>
            <a:ext cx="826263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Research Question</a:t>
            </a:r>
          </a:p>
          <a:p>
            <a:endParaRPr lang="en-GB" sz="2800" i="1" dirty="0"/>
          </a:p>
          <a:p>
            <a:endParaRPr lang="en-GB" sz="2800" i="1" dirty="0"/>
          </a:p>
          <a:p>
            <a:pPr algn="just"/>
            <a:r>
              <a:rPr lang="en-GB" sz="2800" i="1" dirty="0"/>
              <a:t>How can Regulatory Frameworks Ensure the Sustainability of Community Based Water and Sanitation?</a:t>
            </a:r>
            <a:r>
              <a:rPr lang="en-GB" sz="4400" i="1" dirty="0"/>
              <a:t> 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011882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21545" y="140957"/>
            <a:ext cx="41455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dirty="0"/>
              <a:t>Methodology 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54" y="1948212"/>
            <a:ext cx="8772939" cy="260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56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21545" y="140957"/>
            <a:ext cx="41455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800" dirty="0"/>
              <a:t>Methodology 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4909" y="1593273"/>
            <a:ext cx="8062464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Focus Group Discussions:</a:t>
            </a:r>
          </a:p>
          <a:p>
            <a:endParaRPr lang="en-GB" dirty="0"/>
          </a:p>
          <a:p>
            <a:r>
              <a:rPr lang="en-GB" dirty="0"/>
              <a:t>National FGDs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Scoping and Problem-Verification: Hotel </a:t>
            </a:r>
            <a:r>
              <a:rPr lang="en-GB" dirty="0" err="1"/>
              <a:t>Alila</a:t>
            </a:r>
            <a:r>
              <a:rPr lang="en-GB" dirty="0"/>
              <a:t>, Jakarta, October 11, 2013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Project Recommendation and Comments: Hotel </a:t>
            </a:r>
            <a:r>
              <a:rPr lang="en-GB" dirty="0" err="1"/>
              <a:t>Akmani</a:t>
            </a:r>
            <a:r>
              <a:rPr lang="en-GB" dirty="0"/>
              <a:t>, Jakarta, March 26, 2015</a:t>
            </a:r>
          </a:p>
          <a:p>
            <a:endParaRPr lang="en-GB" dirty="0"/>
          </a:p>
          <a:p>
            <a:r>
              <a:rPr lang="en-GB" dirty="0"/>
              <a:t>Local FGDs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Ende</a:t>
            </a:r>
            <a:r>
              <a:rPr lang="en-GB" dirty="0"/>
              <a:t>, October 11, 2013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Lamongan</a:t>
            </a:r>
            <a:r>
              <a:rPr lang="en-GB" dirty="0"/>
              <a:t>, January 26,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b="1" dirty="0"/>
              <a:t>Interviews:</a:t>
            </a:r>
          </a:p>
          <a:p>
            <a:r>
              <a:rPr lang="en-GB" dirty="0"/>
              <a:t>National Level (</a:t>
            </a:r>
            <a:r>
              <a:rPr lang="en-GB" dirty="0" err="1"/>
              <a:t>Bappenas</a:t>
            </a:r>
            <a:r>
              <a:rPr lang="en-GB" dirty="0"/>
              <a:t>/</a:t>
            </a:r>
            <a:r>
              <a:rPr lang="en-GB" dirty="0" err="1"/>
              <a:t>Pokja</a:t>
            </a:r>
            <a:r>
              <a:rPr lang="en-GB" dirty="0"/>
              <a:t>/NGOs), Provincial Level (</a:t>
            </a:r>
            <a:r>
              <a:rPr lang="en-GB" dirty="0" err="1"/>
              <a:t>Bappeda</a:t>
            </a:r>
            <a:r>
              <a:rPr lang="en-GB" dirty="0"/>
              <a:t> </a:t>
            </a:r>
            <a:r>
              <a:rPr lang="en-GB" dirty="0" err="1"/>
              <a:t>Prov</a:t>
            </a:r>
            <a:r>
              <a:rPr lang="en-GB" dirty="0"/>
              <a:t>), </a:t>
            </a:r>
          </a:p>
          <a:p>
            <a:r>
              <a:rPr lang="en-GB" dirty="0"/>
              <a:t>Regency Level (</a:t>
            </a:r>
            <a:r>
              <a:rPr lang="en-GB" dirty="0" err="1"/>
              <a:t>Bappeda</a:t>
            </a:r>
            <a:r>
              <a:rPr lang="en-GB" dirty="0"/>
              <a:t> </a:t>
            </a:r>
            <a:r>
              <a:rPr lang="en-GB" dirty="0" err="1"/>
              <a:t>Kabupaten</a:t>
            </a:r>
            <a:r>
              <a:rPr lang="en-GB" dirty="0"/>
              <a:t>), Village Level, CBO Level </a:t>
            </a:r>
          </a:p>
          <a:p>
            <a:endParaRPr lang="en-GB" dirty="0"/>
          </a:p>
          <a:p>
            <a:r>
              <a:rPr lang="en-GB" b="1" dirty="0"/>
              <a:t>Report Writing Workshop:</a:t>
            </a:r>
          </a:p>
          <a:p>
            <a:r>
              <a:rPr lang="en-GB" dirty="0"/>
              <a:t>Bogor, Hotel Novotel, February 8</a:t>
            </a:r>
            <a:r>
              <a:rPr lang="en-GB" baseline="30000" dirty="0"/>
              <a:t>th</a:t>
            </a:r>
            <a:r>
              <a:rPr lang="en-GB" dirty="0"/>
              <a:t>, 2015 (Chaired by Geoffrey Gooch, PhD)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1019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1348</TotalTime>
  <Words>1033</Words>
  <Application>Microsoft Office PowerPoint</Application>
  <PresentationFormat>On-screen Show (4:3)</PresentationFormat>
  <Paragraphs>125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Agus</dc:creator>
  <cp:lastModifiedBy>Mohamad Mova AlAfghani</cp:lastModifiedBy>
  <cp:revision>62</cp:revision>
  <cp:lastPrinted>2016-07-20T12:32:45Z</cp:lastPrinted>
  <dcterms:created xsi:type="dcterms:W3CDTF">2016-06-02T04:44:19Z</dcterms:created>
  <dcterms:modified xsi:type="dcterms:W3CDTF">2016-07-20T13:06:42Z</dcterms:modified>
</cp:coreProperties>
</file>